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9" r:id="rId3"/>
    <p:sldId id="264" r:id="rId4"/>
    <p:sldId id="272" r:id="rId5"/>
    <p:sldId id="269" r:id="rId6"/>
    <p:sldId id="260" r:id="rId7"/>
    <p:sldId id="261" r:id="rId8"/>
    <p:sldId id="263" r:id="rId9"/>
    <p:sldId id="262" r:id="rId10"/>
    <p:sldId id="266" r:id="rId11"/>
    <p:sldId id="265" r:id="rId12"/>
    <p:sldId id="267" r:id="rId13"/>
    <p:sldId id="268" r:id="rId14"/>
    <p:sldId id="270" r:id="rId15"/>
    <p:sldId id="271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5BB6A-0B12-4813-954B-FB520D806346}" type="datetimeFigureOut">
              <a:rPr lang="ru-RU" smtClean="0"/>
              <a:t>29.09.2012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0A1B4-86EB-4810-AA71-3E24043368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0A1B4-86EB-4810-AA71-3E24043368A0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D914-A16C-4DA1-B93A-C80062B370AA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36D4-061C-4149-B9CE-404517FA0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D914-A16C-4DA1-B93A-C80062B370AA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36D4-061C-4149-B9CE-404517FA0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D914-A16C-4DA1-B93A-C80062B370AA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36D4-061C-4149-B9CE-404517FA0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D914-A16C-4DA1-B93A-C80062B370AA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36D4-061C-4149-B9CE-404517FA0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D914-A16C-4DA1-B93A-C80062B370AA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36D4-061C-4149-B9CE-404517FA0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D914-A16C-4DA1-B93A-C80062B370AA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36D4-061C-4149-B9CE-404517FA0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D914-A16C-4DA1-B93A-C80062B370AA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36D4-061C-4149-B9CE-404517FA0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D914-A16C-4DA1-B93A-C80062B370AA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36D4-061C-4149-B9CE-404517FA0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D914-A16C-4DA1-B93A-C80062B370AA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36D4-061C-4149-B9CE-404517FA0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D914-A16C-4DA1-B93A-C80062B370AA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36D4-061C-4149-B9CE-404517FA0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8D914-A16C-4DA1-B93A-C80062B370AA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36D4-061C-4149-B9CE-404517FA0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8D914-A16C-4DA1-B93A-C80062B370AA}" type="datetimeFigureOut">
              <a:rPr lang="ru-RU" smtClean="0"/>
              <a:pPr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736D4-061C-4149-B9CE-404517FA0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bcetyt.ru/" TargetMode="External"/><Relationship Id="rId2" Type="http://schemas.openxmlformats.org/officeDocument/2006/relationships/hyperlink" Target="http://www.vseodetishkax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www.lychik.ru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6237312"/>
            <a:ext cx="7589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Автор: </a:t>
            </a:r>
            <a:r>
              <a:rPr lang="ru-RU" b="1" dirty="0" smtClean="0"/>
              <a:t>Старшинова Ольга Александровна</a:t>
            </a:r>
            <a:r>
              <a:rPr lang="ru-RU" dirty="0" smtClean="0"/>
              <a:t>. МБОУ ООШ № 5 г. Александров.</a:t>
            </a:r>
            <a:endParaRPr lang="ru-RU" dirty="0"/>
          </a:p>
        </p:txBody>
      </p:sp>
      <p:pic>
        <p:nvPicPr>
          <p:cNvPr id="5" name="Рисунок 4" descr="post-295710-1284545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60648"/>
            <a:ext cx="5616624" cy="583264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915816" y="332656"/>
            <a:ext cx="583264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ЛИЧНОСТНАЯ</a:t>
            </a: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 ГОТОВНОСТЬ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умение строить отношения с учителем </a:t>
            </a:r>
          </a:p>
          <a:p>
            <a:pPr marL="0" marR="0" lvl="0" indent="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(умение регулировать свои действия и свое поведение, умение воспринимать учебную задачу 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др.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); </a:t>
            </a:r>
          </a:p>
          <a:p>
            <a:pPr marL="0" marR="0" lvl="0" indent="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умение общаться со сверстниками</a:t>
            </a:r>
          </a:p>
          <a:p>
            <a:pPr marL="0" marR="0" lvl="0" indent="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(принимать точку зрения другого, умение взглянуть на себя со стороны, умение выслушивать одноклассников, адекватно реагировать на неудачу других); </a:t>
            </a:r>
          </a:p>
          <a:p>
            <a:pPr marL="0" marR="0" lvl="0" indent="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отношение к себе </a:t>
            </a:r>
          </a:p>
          <a:p>
            <a:pPr marL="0" marR="0" lvl="0" indent="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(отсутствие заниженной самооценки).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8615926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847690"/>
            <a:ext cx="3168352" cy="323140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c-m-imagesubtitle-image-5446437920" descr="http://u.jimdo.com/www18/o/scd1e4406129675df/img/idc651a3c9b427058/1316443939/std/image.jpg"/>
          <p:cNvPicPr/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27784" y="0"/>
            <a:ext cx="4035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ИНТЕЛЛЕКТУАЛЬНАЯ ГОТОВНОСТЬ</a:t>
            </a:r>
            <a:endParaRPr lang="ru-RU" sz="2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260648"/>
            <a:ext cx="47675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МОТИВАЦИОННАЯ ГОТОВНОСТЬ -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75856" y="836712"/>
            <a:ext cx="3223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ЖЕЛАНИЕ УЧИТЬСЯ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23528" y="1426856"/>
            <a:ext cx="453650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Если вы хотите помочь ребенку учиться в школе радостно, начните со следующего: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 расскажите, что значит быть школьником и какие обязанности появятся в школе;</a:t>
            </a:r>
            <a:b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 воспитывайте интерес к содержанию занятий, к получению новых знаний;</a:t>
            </a:r>
            <a:b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 на доступных примерах покажите важность уроков, оценок, школьного распорядка;</a:t>
            </a:r>
            <a:b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 воспитывайте произвольность, управляемость поведения;</a:t>
            </a:r>
            <a:b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 никогда не говорите о том, что в школе неинтересно, что это напрасная трата времени и сил.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5" name="Рисунок 4" descr="9a9b3fc27f71a91d5c9d5f73491d77ce.jpg"/>
          <p:cNvPicPr>
            <a:picLocks noChangeAspect="1"/>
          </p:cNvPicPr>
          <p:nvPr/>
        </p:nvPicPr>
        <p:blipFill>
          <a:blip r:embed="rId2" cstate="print"/>
          <a:srcRect l="2862" r="2862" b="2370"/>
          <a:stretch>
            <a:fillRect/>
          </a:stretch>
        </p:blipFill>
        <p:spPr>
          <a:xfrm>
            <a:off x="5076056" y="1844824"/>
            <a:ext cx="3744416" cy="3386081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260648"/>
            <a:ext cx="3946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РАЗВИТИЕ МОТОРИКИ РУКИ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27784" y="908720"/>
            <a:ext cx="424847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FFFF00"/>
                </a:solidFill>
              </a:rPr>
              <a:t>УПРАЖНЕНИЯ</a:t>
            </a:r>
          </a:p>
          <a:p>
            <a:pPr lvl="0" algn="ctr"/>
            <a:endParaRPr lang="ru-RU" sz="2400" b="1" dirty="0" smtClean="0">
              <a:solidFill>
                <a:srgbClr val="FFFF00"/>
              </a:solidFill>
            </a:endParaRPr>
          </a:p>
          <a:p>
            <a:pPr lvl="0" algn="ctr">
              <a:buFont typeface="Wingdings" pitchFamily="2" charset="2"/>
              <a:buChar char="ü"/>
            </a:pPr>
            <a:r>
              <a:rPr lang="ru-RU" sz="2000" b="1" dirty="0" smtClean="0"/>
              <a:t>развивают руки ребёнка, </a:t>
            </a:r>
            <a:r>
              <a:rPr lang="ru-RU" sz="2000" b="1" dirty="0" smtClean="0"/>
              <a:t>подготавливая к овладению </a:t>
            </a:r>
            <a:r>
              <a:rPr lang="ru-RU" sz="2000" b="1" dirty="0" smtClean="0"/>
              <a:t>письмом</a:t>
            </a:r>
          </a:p>
          <a:p>
            <a:pPr lvl="0" algn="ctr">
              <a:buFont typeface="Wingdings" pitchFamily="2" charset="2"/>
              <a:buChar char="ü"/>
            </a:pPr>
            <a:endParaRPr lang="ru-RU" sz="2000" b="1" dirty="0" smtClean="0"/>
          </a:p>
          <a:p>
            <a:pPr lvl="0" algn="ctr">
              <a:buFont typeface="Wingdings" pitchFamily="2" charset="2"/>
              <a:buChar char="ü"/>
            </a:pPr>
            <a:r>
              <a:rPr lang="ru-RU" sz="2000" b="1" dirty="0" smtClean="0"/>
              <a:t>формируют </a:t>
            </a:r>
            <a:r>
              <a:rPr lang="ru-RU" sz="2000" b="1" dirty="0" smtClean="0"/>
              <a:t>у него художественный вкус, что полезно в любом </a:t>
            </a:r>
            <a:r>
              <a:rPr lang="ru-RU" sz="2000" b="1" dirty="0" smtClean="0"/>
              <a:t>возрасте</a:t>
            </a:r>
          </a:p>
          <a:p>
            <a:pPr lvl="0" algn="ctr">
              <a:buFont typeface="Wingdings" pitchFamily="2" charset="2"/>
              <a:buChar char="ü"/>
            </a:pPr>
            <a:endParaRPr lang="ru-RU" sz="2000" b="1" dirty="0" smtClean="0"/>
          </a:p>
          <a:p>
            <a:pPr lvl="0" algn="ctr">
              <a:buFont typeface="Wingdings" pitchFamily="2" charset="2"/>
              <a:buChar char="ü"/>
            </a:pPr>
            <a:r>
              <a:rPr lang="ru-RU" sz="2000" b="1" dirty="0" smtClean="0"/>
              <a:t>хорошо развитая кисть руки ведет за собой развитие </a:t>
            </a:r>
            <a:r>
              <a:rPr lang="ru-RU" sz="2000" b="1" dirty="0" smtClean="0"/>
              <a:t>интеллекта</a:t>
            </a:r>
            <a:endParaRPr lang="ru-RU" sz="2000" b="1" dirty="0" smtClean="0"/>
          </a:p>
          <a:p>
            <a:endParaRPr lang="ru-RU" dirty="0"/>
          </a:p>
        </p:txBody>
      </p:sp>
      <p:pic>
        <p:nvPicPr>
          <p:cNvPr id="4" name="Рисунок 3" descr="a6f63ecad0d9.jpg"/>
          <p:cNvPicPr>
            <a:picLocks noChangeAspect="1"/>
          </p:cNvPicPr>
          <p:nvPr/>
        </p:nvPicPr>
        <p:blipFill>
          <a:blip r:embed="rId3" cstate="print"/>
          <a:srcRect l="3932" t="2751" r="5113"/>
          <a:stretch>
            <a:fillRect/>
          </a:stretch>
        </p:blipFill>
        <p:spPr>
          <a:xfrm>
            <a:off x="179512" y="980728"/>
            <a:ext cx="2808312" cy="2251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6444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4365104"/>
            <a:ext cx="2231496" cy="21463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63064782.jpg"/>
          <p:cNvPicPr>
            <a:picLocks noChangeAspect="1"/>
          </p:cNvPicPr>
          <p:nvPr/>
        </p:nvPicPr>
        <p:blipFill>
          <a:blip r:embed="rId5" cstate="print"/>
          <a:srcRect b="8001"/>
          <a:stretch>
            <a:fillRect/>
          </a:stretch>
        </p:blipFill>
        <p:spPr>
          <a:xfrm>
            <a:off x="395536" y="3717032"/>
            <a:ext cx="2207938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550284.jpg"/>
          <p:cNvPicPr>
            <a:picLocks noChangeAspect="1"/>
          </p:cNvPicPr>
          <p:nvPr/>
        </p:nvPicPr>
        <p:blipFill>
          <a:blip r:embed="rId6" cstate="print"/>
          <a:srcRect l="4641" t="3141" r="8421" b="3141"/>
          <a:stretch>
            <a:fillRect/>
          </a:stretch>
        </p:blipFill>
        <p:spPr>
          <a:xfrm>
            <a:off x="6804248" y="620688"/>
            <a:ext cx="2016224" cy="2629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let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91880" y="4913784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4320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Избегайте чрезмерных требований</a:t>
            </a:r>
            <a:r>
              <a:rPr lang="ru-RU" sz="2000" b="1" dirty="0" smtClean="0"/>
              <a:t>.</a:t>
            </a:r>
          </a:p>
          <a:p>
            <a:endParaRPr lang="ru-RU" b="1" dirty="0" smtClean="0"/>
          </a:p>
          <a:p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148478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132856"/>
            <a:ext cx="28146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Не думайте за </a:t>
            </a:r>
            <a:r>
              <a:rPr lang="ru-RU" sz="2000" b="1" dirty="0" smtClean="0"/>
              <a:t>ребёнка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2780928"/>
            <a:ext cx="3987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Не пропустите первые трудности. 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3501008"/>
            <a:ext cx="29370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Устраивайте праздники.</a:t>
            </a:r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188640"/>
            <a:ext cx="5904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РЕКОМЕНДАЦИИ ЛЮБЯЩИМ РОДИТЕЛЯМ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1484784"/>
            <a:ext cx="3898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Право на </a:t>
            </a:r>
            <a:r>
              <a:rPr lang="ru-RU" sz="2000" b="1" dirty="0" smtClean="0"/>
              <a:t>ошибку имеет каждый.</a:t>
            </a:r>
            <a:endParaRPr lang="ru-RU" sz="2000" dirty="0"/>
          </a:p>
        </p:txBody>
      </p:sp>
      <p:pic>
        <p:nvPicPr>
          <p:cNvPr id="9" name="Рисунок 8" descr="getImageCALEGW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3212976"/>
            <a:ext cx="3395340" cy="340954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23528" y="1127502"/>
            <a:ext cx="4248472" cy="535531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Всё о готовности к школе. </a:t>
            </a:r>
            <a:r>
              <a:rPr lang="en-US" dirty="0" smtClean="0">
                <a:ea typeface="Times New Roman" pitchFamily="18" charset="0"/>
                <a:cs typeface="Arial" pitchFamily="34" charset="0"/>
                <a:hlinkClick r:id="rId2"/>
              </a:rPr>
              <a:t>http://</a:t>
            </a:r>
            <a:r>
              <a:rPr lang="en-US" dirty="0" smtClean="0">
                <a:ea typeface="Times New Roman" pitchFamily="18" charset="0"/>
                <a:cs typeface="Arial" pitchFamily="34" charset="0"/>
                <a:hlinkClick r:id="rId2"/>
              </a:rPr>
              <a:t>www.vseodetishkax.ru</a:t>
            </a:r>
            <a:endParaRPr lang="ru-RU" dirty="0" smtClean="0">
              <a:ea typeface="Times New Roman" pitchFamily="18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Как подготовить ребёнка</a:t>
            </a:r>
            <a:r>
              <a:rPr kumimoji="0" lang="ru-RU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к школе. </a:t>
            </a:r>
            <a:r>
              <a:rPr kumimoji="0" lang="ru-RU" i="0" u="none" strike="noStrike" cap="none" normalizeH="0" dirty="0" err="1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Спецвыпуск</a:t>
            </a:r>
            <a:r>
              <a:rPr kumimoji="0" lang="ru-RU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тематический от журнала «Полезные советы и идеи».-№ 5,2012.</a:t>
            </a:r>
            <a:endParaRPr lang="ru-RU" dirty="0" smtClean="0">
              <a:ea typeface="Times New Roman" pitchFamily="18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Критерии готовности к школе.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  <a:hlinkClick r:id="rId3"/>
              </a:rPr>
              <a:t>http://bcetyt.ru</a:t>
            </a:r>
            <a:endParaRPr lang="ru-RU" dirty="0" smtClean="0">
              <a:ea typeface="Times New Roman" pitchFamily="18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dirty="0" err="1" smtClean="0"/>
              <a:t>Л.А.Венгер</a:t>
            </a:r>
            <a:r>
              <a:rPr lang="ru-RU" dirty="0" smtClean="0"/>
              <a:t>, </a:t>
            </a:r>
            <a:r>
              <a:rPr lang="ru-RU" dirty="0" err="1" smtClean="0"/>
              <a:t>А.Л.Венгер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  </a:t>
            </a:r>
            <a:r>
              <a:rPr lang="ru-RU" dirty="0" smtClean="0"/>
              <a:t>«Готов ли ваш ребёнок к школе</a:t>
            </a:r>
            <a:r>
              <a:rPr lang="ru-RU" dirty="0" smtClean="0"/>
              <a:t>?».</a:t>
            </a:r>
          </a:p>
          <a:p>
            <a:pPr marL="457200" indent="-457200">
              <a:buAutoNum type="arabicPeriod" startAt="5"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Иванова Е. Готовим ребенка к школе: практические советы</a:t>
            </a:r>
            <a:r>
              <a:rPr kumimoji="0" lang="ru-RU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родителям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  <a:hlinkClick r:id="rId4"/>
              </a:rPr>
              <a:t>http://www.lychik.ru</a:t>
            </a:r>
            <a:endParaRPr lang="ru-RU" dirty="0" smtClean="0">
              <a:ea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5"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Шульгина А. 10 заповедей для родителей первоклассников. // Здоровье женщины. – 2007.- № 10. - С.54-57.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404664"/>
            <a:ext cx="463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СПИСОК ИНФОРМАЦИОННЫХ ИСТОЧНИКОВ</a:t>
            </a:r>
            <a:endParaRPr lang="ru-RU" b="1" dirty="0"/>
          </a:p>
        </p:txBody>
      </p:sp>
      <p:pic>
        <p:nvPicPr>
          <p:cNvPr id="5" name="Рисунок 4" descr="olimpsh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1124744"/>
            <a:ext cx="4032448" cy="532859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48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1916832"/>
            <a:ext cx="3168352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95288" y="476250"/>
            <a:ext cx="4541837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Century Gothic" pitchFamily="34" charset="0"/>
              </a:rPr>
              <a:t>Уважаемые родители 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Century Gothic" pitchFamily="34" charset="0"/>
              </a:rPr>
              <a:t>б</a:t>
            </a:r>
            <a:r>
              <a:rPr lang="ru-RU" sz="2400" b="1" dirty="0" smtClean="0">
                <a:solidFill>
                  <a:srgbClr val="FFFF00"/>
                </a:solidFill>
                <a:latin typeface="Century Gothic" pitchFamily="34" charset="0"/>
              </a:rPr>
              <a:t>удущих школьников!</a:t>
            </a:r>
            <a:endParaRPr lang="ru-RU" sz="2400" b="1" dirty="0">
              <a:solidFill>
                <a:srgbClr val="FFFF00"/>
              </a:solidFill>
              <a:latin typeface="Century Gothic" pitchFamily="34" charset="0"/>
            </a:endParaRPr>
          </a:p>
          <a:p>
            <a:endParaRPr lang="ru-RU" sz="2400" b="1" dirty="0">
              <a:latin typeface="Century Gothic" pitchFamily="34" charset="0"/>
            </a:endParaRPr>
          </a:p>
          <a:p>
            <a:pPr algn="ctr"/>
            <a:r>
              <a:rPr lang="ru-RU" sz="2000" b="1" dirty="0">
                <a:latin typeface="Century Gothic" pitchFamily="34" charset="0"/>
              </a:rPr>
              <a:t>Если вам понравилась </a:t>
            </a:r>
            <a:r>
              <a:rPr lang="ru-RU" sz="2000" b="1" dirty="0" smtClean="0">
                <a:latin typeface="Century Gothic" pitchFamily="34" charset="0"/>
              </a:rPr>
              <a:t>наша встреча, </a:t>
            </a:r>
            <a:endParaRPr lang="ru-RU" sz="2000" b="1" dirty="0">
              <a:latin typeface="Century Gothic" pitchFamily="34" charset="0"/>
            </a:endParaRPr>
          </a:p>
          <a:p>
            <a:pPr algn="ctr"/>
            <a:r>
              <a:rPr lang="ru-RU" sz="2000" b="1" dirty="0">
                <a:latin typeface="Century Gothic" pitchFamily="34" charset="0"/>
              </a:rPr>
              <a:t>поднимите две руки вверх.</a:t>
            </a:r>
          </a:p>
          <a:p>
            <a:pPr algn="ctr"/>
            <a:endParaRPr lang="ru-RU" sz="2000" b="1" dirty="0">
              <a:latin typeface="Century Gothic" pitchFamily="34" charset="0"/>
            </a:endParaRPr>
          </a:p>
          <a:p>
            <a:pPr algn="ctr"/>
            <a:r>
              <a:rPr lang="ru-RU" sz="2000" b="1" dirty="0">
                <a:latin typeface="Century Gothic" pitchFamily="34" charset="0"/>
              </a:rPr>
              <a:t>Если вы не очень довольны </a:t>
            </a:r>
            <a:r>
              <a:rPr lang="ru-RU" sz="2000" b="1" dirty="0" smtClean="0">
                <a:latin typeface="Century Gothic" pitchFamily="34" charset="0"/>
              </a:rPr>
              <a:t> встречей</a:t>
            </a:r>
            <a:r>
              <a:rPr lang="ru-RU" sz="2000" b="1" dirty="0">
                <a:latin typeface="Century Gothic" pitchFamily="34" charset="0"/>
              </a:rPr>
              <a:t>, </a:t>
            </a:r>
          </a:p>
          <a:p>
            <a:pPr algn="ctr"/>
            <a:r>
              <a:rPr lang="ru-RU" sz="2000" b="1" dirty="0">
                <a:latin typeface="Century Gothic" pitchFamily="34" charset="0"/>
              </a:rPr>
              <a:t>поднимите одну руку вверх.</a:t>
            </a:r>
          </a:p>
          <a:p>
            <a:pPr algn="ctr"/>
            <a:endParaRPr lang="ru-RU" sz="2000" b="1" dirty="0">
              <a:latin typeface="Century Gothic" pitchFamily="34" charset="0"/>
            </a:endParaRPr>
          </a:p>
          <a:p>
            <a:pPr algn="ctr"/>
            <a:r>
              <a:rPr lang="ru-RU" sz="2000" b="1" dirty="0">
                <a:latin typeface="Century Gothic" pitchFamily="34" charset="0"/>
              </a:rPr>
              <a:t>Если вы совсем недовольны </a:t>
            </a:r>
            <a:r>
              <a:rPr lang="ru-RU" sz="2000" b="1" dirty="0" smtClean="0">
                <a:latin typeface="Century Gothic" pitchFamily="34" charset="0"/>
              </a:rPr>
              <a:t> встречей</a:t>
            </a:r>
            <a:r>
              <a:rPr lang="ru-RU" sz="2000" b="1" dirty="0">
                <a:latin typeface="Century Gothic" pitchFamily="34" charset="0"/>
              </a:rPr>
              <a:t>, </a:t>
            </a:r>
          </a:p>
          <a:p>
            <a:pPr algn="ctr"/>
            <a:r>
              <a:rPr lang="ru-RU" sz="2000" b="1" dirty="0">
                <a:latin typeface="Century Gothic" pitchFamily="34" charset="0"/>
              </a:rPr>
              <a:t>сложите руки на груди.</a:t>
            </a:r>
          </a:p>
          <a:p>
            <a:pPr algn="ctr"/>
            <a:endParaRPr lang="ru-RU" sz="2000" b="1" dirty="0">
              <a:latin typeface="Century Gothic" pitchFamily="34" charset="0"/>
            </a:endParaRPr>
          </a:p>
          <a:p>
            <a:pPr algn="ctr"/>
            <a:r>
              <a:rPr lang="ru-RU" sz="2000" b="1" dirty="0">
                <a:solidFill>
                  <a:srgbClr val="FFFF00"/>
                </a:solidFill>
                <a:latin typeface="Century Gothic" pitchFamily="34" charset="0"/>
              </a:rPr>
              <a:t>Благодарим вас 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latin typeface="Century Gothic" pitchFamily="34" charset="0"/>
              </a:rPr>
              <a:t>за внимание и рефлексию!</a:t>
            </a:r>
          </a:p>
          <a:p>
            <a:pPr algn="ctr"/>
            <a:endParaRPr lang="ru-RU" sz="2000" b="1" dirty="0">
              <a:latin typeface="Century Gothic" pitchFamily="34" charset="0"/>
            </a:endParaRPr>
          </a:p>
          <a:p>
            <a:pPr algn="ctr"/>
            <a:endParaRPr lang="ru-RU" sz="2000" b="1" dirty="0"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68144" y="404664"/>
            <a:ext cx="2037737" cy="138499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/>
                <a:solidFill>
                  <a:srgbClr val="FFFF00"/>
                </a:solidFill>
                <a:latin typeface="+mn-lt"/>
                <a:cs typeface="+mn-cs"/>
              </a:rPr>
              <a:t>ВСЕГО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/>
                <a:solidFill>
                  <a:srgbClr val="FFFF00"/>
                </a:solidFill>
                <a:latin typeface="+mn-lt"/>
                <a:cs typeface="+mn-cs"/>
              </a:rPr>
              <a:t>ВАМ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/>
                <a:solidFill>
                  <a:srgbClr val="FFFF00"/>
                </a:solidFill>
                <a:latin typeface="+mn-lt"/>
                <a:cs typeface="+mn-cs"/>
              </a:rPr>
              <a:t>ДОБРОГО!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«Быть готовым к школе уже сегодня – </a:t>
            </a:r>
            <a:endParaRPr lang="ru-RU" sz="3200" b="1" dirty="0" smtClean="0">
              <a:solidFill>
                <a:srgbClr val="FFFF00"/>
              </a:solidFill>
            </a:endParaRPr>
          </a:p>
          <a:p>
            <a:r>
              <a:rPr lang="ru-RU" sz="3200" b="1" dirty="0" smtClean="0">
                <a:solidFill>
                  <a:srgbClr val="FFFF00"/>
                </a:solidFill>
              </a:rPr>
              <a:t>не </a:t>
            </a:r>
            <a:r>
              <a:rPr lang="ru-RU" sz="3200" b="1" dirty="0">
                <a:solidFill>
                  <a:srgbClr val="FFFF00"/>
                </a:solidFill>
              </a:rPr>
              <a:t>значит уметь</a:t>
            </a:r>
            <a:r>
              <a:rPr lang="ru-RU" sz="3200" b="1" dirty="0" smtClean="0">
                <a:solidFill>
                  <a:srgbClr val="FFFF00"/>
                </a:solidFill>
              </a:rPr>
              <a:t> читать</a:t>
            </a:r>
            <a:r>
              <a:rPr lang="ru-RU" sz="3200" b="1" dirty="0">
                <a:solidFill>
                  <a:srgbClr val="FFFF00"/>
                </a:solidFill>
              </a:rPr>
              <a:t>, писать и считать. </a:t>
            </a:r>
            <a:endParaRPr lang="ru-RU" sz="3200" b="1" dirty="0" smtClean="0">
              <a:solidFill>
                <a:srgbClr val="FFFF00"/>
              </a:solidFill>
            </a:endParaRPr>
          </a:p>
          <a:p>
            <a:r>
              <a:rPr lang="ru-RU" sz="3200" b="1" dirty="0" smtClean="0">
                <a:solidFill>
                  <a:srgbClr val="FFFF00"/>
                </a:solidFill>
              </a:rPr>
              <a:t>Быть </a:t>
            </a:r>
            <a:r>
              <a:rPr lang="ru-RU" sz="3200" b="1" dirty="0">
                <a:solidFill>
                  <a:srgbClr val="FFFF00"/>
                </a:solidFill>
              </a:rPr>
              <a:t>готовым к школе –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sz="3200" b="1" dirty="0">
                <a:solidFill>
                  <a:srgbClr val="FFFF00"/>
                </a:solidFill>
              </a:rPr>
              <a:t>значит быть готовым всему </a:t>
            </a:r>
            <a:r>
              <a:rPr lang="ru-RU" sz="3200" b="1" dirty="0" smtClean="0">
                <a:solidFill>
                  <a:srgbClr val="FFFF00"/>
                </a:solidFill>
              </a:rPr>
              <a:t>этому научиться</a:t>
            </a:r>
            <a:r>
              <a:rPr lang="ru-RU" sz="3200" b="1" dirty="0">
                <a:solidFill>
                  <a:srgbClr val="FFFF00"/>
                </a:solidFill>
              </a:rPr>
              <a:t>.»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</a:p>
          <a:p>
            <a:endParaRPr lang="ru-RU" sz="3200" b="1" dirty="0" smtClean="0">
              <a:solidFill>
                <a:srgbClr val="FFFF00"/>
              </a:solidFill>
            </a:endParaRPr>
          </a:p>
          <a:p>
            <a:pPr algn="r"/>
            <a:r>
              <a:rPr lang="ru-RU" sz="2800" b="1" dirty="0" err="1">
                <a:solidFill>
                  <a:srgbClr val="FFFF00"/>
                </a:solidFill>
              </a:rPr>
              <a:t>Л.А.Венгер</a:t>
            </a:r>
            <a:r>
              <a:rPr lang="ru-RU" sz="2800" b="1" dirty="0">
                <a:solidFill>
                  <a:srgbClr val="FFFF00"/>
                </a:solidFill>
              </a:rPr>
              <a:t>, </a:t>
            </a:r>
            <a:r>
              <a:rPr lang="ru-RU" sz="2800" b="1" dirty="0" err="1">
                <a:solidFill>
                  <a:srgbClr val="FFFF00"/>
                </a:solidFill>
              </a:rPr>
              <a:t>А.Л.Венгер</a:t>
            </a:r>
            <a:r>
              <a:rPr lang="ru-RU" sz="2800" b="1" dirty="0" smtClean="0">
                <a:solidFill>
                  <a:srgbClr val="FFFF00"/>
                </a:solidFill>
              </a:rPr>
              <a:t>.</a:t>
            </a:r>
          </a:p>
          <a:p>
            <a:pPr algn="r"/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>
                <a:solidFill>
                  <a:srgbClr val="FFFF00"/>
                </a:solidFill>
              </a:rPr>
              <a:t>«Готов ли ваш ребёнок к школе?»</a:t>
            </a:r>
          </a:p>
        </p:txBody>
      </p:sp>
      <p:pic>
        <p:nvPicPr>
          <p:cNvPr id="3" name="Рисунок 2" descr="0_67e8d_687bbd5c_XL.jpg"/>
          <p:cNvPicPr>
            <a:picLocks noChangeAspect="1"/>
          </p:cNvPicPr>
          <p:nvPr/>
        </p:nvPicPr>
        <p:blipFill>
          <a:blip r:embed="rId2" cstate="print"/>
          <a:srcRect l="6886" t="6951" r="6886" b="10101"/>
          <a:stretch>
            <a:fillRect/>
          </a:stretch>
        </p:blipFill>
        <p:spPr>
          <a:xfrm>
            <a:off x="323528" y="2852936"/>
            <a:ext cx="2736304" cy="37270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19672" y="1484784"/>
            <a:ext cx="8208912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Как Вас зовут 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Кто из детей идет в школу?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Как зовут Вашего ребенка?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Волнуют ли Вас предстоящие перемены?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Что радует и что тревожит в своём ребенке?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Нужно ли готовить ребенка к школе родителям?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801204">
            <a:off x="328630" y="726083"/>
            <a:ext cx="4103496" cy="523220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ДАВАЙТЕ ЗНАКОМИТЬСЯ</a:t>
            </a:r>
            <a:endParaRPr lang="ru-RU" sz="2800" b="1" dirty="0"/>
          </a:p>
        </p:txBody>
      </p:sp>
      <p:pic>
        <p:nvPicPr>
          <p:cNvPr id="4" name="Рисунок 3" descr="16448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88640"/>
            <a:ext cx="2520280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9552" y="1253371"/>
            <a:ext cx="8208912" cy="1200329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15 и более утвердительных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ответов</a:t>
            </a: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ваш ребенок вполне готов к школьному обучению. Вы занимались с ним не напрасно, и в дальнейшем, если у него и возникнут трудности при обучении, он с вашей помощью сможет с ними справиться.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404664"/>
            <a:ext cx="2671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РЕЗУЛЬТАТЫ ТЕСТА</a:t>
            </a:r>
            <a:endParaRPr lang="ru-RU" sz="2400" b="1" dirty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51520" y="2924944"/>
            <a:ext cx="7992888" cy="1200329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10-14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утвердительных ответов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вы на верном пути. За время занятий он многому научился и многое узнал. А те вопросы, на которые вы ответили отрицательно, укажут вам, на какие моменты нужно обратить внимание, в чем еще нужно потренироваться с ребенком.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295128" y="4653136"/>
            <a:ext cx="7848872" cy="1477328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 или менее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утвердительных ответов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вам следует уделять больше времени и внимания занятиям с ребенком. Он еще не совсем готов пойти в школу. Поэтому ваша задача - систематически заниматься с малышом, тренироваться в выполнении различных упражнений.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417" y="188640"/>
            <a:ext cx="59817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ПОНИМАНИЕ РАЗЛИЧИЙ </a:t>
            </a:r>
          </a:p>
          <a:p>
            <a:pPr algn="ctr"/>
            <a:r>
              <a:rPr lang="ru-RU" sz="2400" b="1" dirty="0" smtClean="0"/>
              <a:t>МЕЖДУ </a:t>
            </a:r>
            <a:r>
              <a:rPr lang="ru-RU" sz="2400" b="1" i="1" dirty="0" smtClean="0">
                <a:solidFill>
                  <a:srgbClr val="FFFF00"/>
                </a:solidFill>
              </a:rPr>
              <a:t>УЧЕНИЕМ</a:t>
            </a:r>
            <a:r>
              <a:rPr lang="ru-RU" sz="2400" b="1" dirty="0" smtClean="0"/>
              <a:t> ДОШКОЛЬНИКА</a:t>
            </a:r>
          </a:p>
          <a:p>
            <a:pPr algn="ctr"/>
            <a:r>
              <a:rPr lang="ru-RU" sz="2400" b="1" dirty="0" smtClean="0"/>
              <a:t>И </a:t>
            </a:r>
            <a:r>
              <a:rPr lang="ru-RU" sz="2400" b="1" i="1" dirty="0" smtClean="0">
                <a:solidFill>
                  <a:srgbClr val="FFFF00"/>
                </a:solidFill>
              </a:rPr>
              <a:t>УЧЕБНОЙ ДЕЯТЕЛЬНОСТЬЮ </a:t>
            </a:r>
            <a:r>
              <a:rPr lang="ru-RU" sz="2400" b="1" dirty="0" smtClean="0"/>
              <a:t>ШКОЛЬНИКА</a:t>
            </a:r>
            <a:endParaRPr lang="ru-RU" sz="2400" b="1" dirty="0"/>
          </a:p>
        </p:txBody>
      </p:sp>
      <p:sp>
        <p:nvSpPr>
          <p:cNvPr id="4" name="Загнутый угол 3"/>
          <p:cNvSpPr/>
          <p:nvPr/>
        </p:nvSpPr>
        <p:spPr>
          <a:xfrm>
            <a:off x="179512" y="2924944"/>
            <a:ext cx="3096344" cy="3312368"/>
          </a:xfrm>
          <a:prstGeom prst="foldedCorne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 дошкольном возрасте определяющими развитие ребёнка являются игра, рисование, конструирование, элементарный труд.</a:t>
            </a:r>
            <a:endParaRPr lang="ru-RU" sz="2400" b="1" dirty="0"/>
          </a:p>
        </p:txBody>
      </p:sp>
      <p:sp>
        <p:nvSpPr>
          <p:cNvPr id="5" name="Загнутый угол 4"/>
          <p:cNvSpPr/>
          <p:nvPr/>
        </p:nvSpPr>
        <p:spPr>
          <a:xfrm>
            <a:off x="5940152" y="2060848"/>
            <a:ext cx="3024336" cy="3240360"/>
          </a:xfrm>
          <a:prstGeom prst="foldedCorne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Учебная деятельность как ведущая формируется у детей только в процессе школьного обучения.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5589240"/>
            <a:ext cx="1484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В.В.Давыдов</a:t>
            </a:r>
            <a:endParaRPr lang="ru-RU" b="1" dirty="0"/>
          </a:p>
        </p:txBody>
      </p:sp>
      <p:pic>
        <p:nvPicPr>
          <p:cNvPr id="7" name="Рисунок 6" descr="0_4c56e_7b40d80b_L.png"/>
          <p:cNvPicPr>
            <a:picLocks noChangeAspect="1"/>
          </p:cNvPicPr>
          <p:nvPr/>
        </p:nvPicPr>
        <p:blipFill>
          <a:blip r:embed="rId2" cstate="print"/>
          <a:srcRect l="11424" t="8037" r="7567" b="3501"/>
          <a:stretch>
            <a:fillRect/>
          </a:stretch>
        </p:blipFill>
        <p:spPr>
          <a:xfrm>
            <a:off x="2699792" y="4718333"/>
            <a:ext cx="1728192" cy="2139667"/>
          </a:xfrm>
          <a:prstGeom prst="rect">
            <a:avLst/>
          </a:prstGeom>
        </p:spPr>
      </p:pic>
      <p:pic>
        <p:nvPicPr>
          <p:cNvPr id="9" name="Рисунок 8" descr="j03433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772816"/>
            <a:ext cx="1496250" cy="1556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03648" y="188640"/>
            <a:ext cx="597666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ГОТОВНОСТЬ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К ШКОЛЬНОМУ ОБУЧЕНИЮ</a:t>
            </a:r>
            <a:endParaRPr lang="ru-RU" sz="2800" b="1" dirty="0">
              <a:solidFill>
                <a:srgbClr val="FFFF00"/>
              </a:solidFill>
            </a:endParaRPr>
          </a:p>
        </p:txBody>
      </p:sp>
      <p:cxnSp>
        <p:nvCxnSpPr>
          <p:cNvPr id="7" name="Прямая со стрелкой 6"/>
          <p:cNvCxnSpPr>
            <a:stCxn id="5" idx="2"/>
          </p:cNvCxnSpPr>
          <p:nvPr/>
        </p:nvCxnSpPr>
        <p:spPr>
          <a:xfrm>
            <a:off x="4391980" y="1103040"/>
            <a:ext cx="108012" cy="311804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123728" y="1124744"/>
            <a:ext cx="2268252" cy="144016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427984" y="1124744"/>
            <a:ext cx="2304256" cy="141156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0" y="2636912"/>
            <a:ext cx="4211960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ФИЗИОЛОГИЧЕСКАЯ</a:t>
            </a:r>
          </a:p>
          <a:p>
            <a:pPr algn="ctr"/>
            <a:r>
              <a:rPr lang="ru-RU" sz="2400" b="1" dirty="0" smtClean="0"/>
              <a:t>ГОТОВНОСТЬ </a:t>
            </a:r>
            <a:endParaRPr lang="ru-RU" sz="2400" b="1" dirty="0"/>
          </a:p>
        </p:txBody>
      </p:sp>
      <p:sp>
        <p:nvSpPr>
          <p:cNvPr id="14" name="Овал 13"/>
          <p:cNvSpPr/>
          <p:nvPr/>
        </p:nvSpPr>
        <p:spPr>
          <a:xfrm>
            <a:off x="2195736" y="4293096"/>
            <a:ext cx="4536504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СОЦИАЛЬНАЯ</a:t>
            </a:r>
          </a:p>
          <a:p>
            <a:pPr algn="ctr"/>
            <a:r>
              <a:rPr lang="ru-RU" sz="2400" b="1" dirty="0" smtClean="0"/>
              <a:t>(ЛИЧНОСТНАЯ)</a:t>
            </a:r>
          </a:p>
          <a:p>
            <a:pPr algn="ctr"/>
            <a:r>
              <a:rPr lang="ru-RU" sz="2400" b="1" dirty="0" smtClean="0"/>
              <a:t>ГОТОВНОСТЬ</a:t>
            </a:r>
            <a:endParaRPr lang="ru-RU" sz="2400" b="1" dirty="0"/>
          </a:p>
        </p:txBody>
      </p:sp>
      <p:sp>
        <p:nvSpPr>
          <p:cNvPr id="15" name="Овал 14"/>
          <p:cNvSpPr/>
          <p:nvPr/>
        </p:nvSpPr>
        <p:spPr>
          <a:xfrm>
            <a:off x="4895528" y="2564904"/>
            <a:ext cx="4248472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ПСИХОЛОГИЧЕСКАЯ ГОТОВНОСТЬ</a:t>
            </a:r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116632"/>
            <a:ext cx="4720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ФИЗИОЛОГИЧЕСКАЯ ГОТОВНОСТЬ</a:t>
            </a:r>
          </a:p>
          <a:p>
            <a:pPr algn="ctr"/>
            <a:r>
              <a:rPr lang="ru-RU" sz="2400" b="1" dirty="0" smtClean="0"/>
              <a:t> К ОБУЧЕНИЮ В ШКОЛЕ</a:t>
            </a:r>
            <a:endParaRPr lang="ru-RU" sz="24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980728"/>
            <a:ext cx="237626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СОМАТИЧЕСКОЕ РАЗВИТИЕ (ВЕС, РОСТ, ПРОПОРЦИИ ТЕЛА ИДР.)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2492896"/>
            <a:ext cx="237626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СОСТОЯНИЕ ИММУНИТЕТА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3717032"/>
            <a:ext cx="24117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СОСТОЯНИЕ НЕРВНОЙ СИСТЕМЫ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03848" y="6093296"/>
            <a:ext cx="314664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КООРДИНАЦИИ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88224" y="980728"/>
            <a:ext cx="223224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СОСТОЯНИЕ ДЫХАТЕЛЬНОЙ СИСТЕМЫ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645424" y="2492896"/>
            <a:ext cx="224705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СОСТОЯНИЕ АНАЛИЗАТОРОВ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32240" y="3717032"/>
            <a:ext cx="219573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СОСТОЯНИЕ СЕРДЕЧНО – СОСУДИСТОЙ СИСТЕМЫ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32240" y="5085184"/>
            <a:ext cx="228255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СОСТОЯНИЕ КОСТНО – МЫШЕЧНОЙ СИСТЕМЫ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528" y="5157192"/>
            <a:ext cx="244827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ОБЩАЯ ФИЗИЧЕСКАЯ ПОДГОТОВКА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2" idx="2"/>
          </p:cNvCxnSpPr>
          <p:nvPr/>
        </p:nvCxnSpPr>
        <p:spPr>
          <a:xfrm flipH="1">
            <a:off x="2771800" y="947629"/>
            <a:ext cx="1856366" cy="82518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2"/>
          </p:cNvCxnSpPr>
          <p:nvPr/>
        </p:nvCxnSpPr>
        <p:spPr>
          <a:xfrm>
            <a:off x="4628166" y="947629"/>
            <a:ext cx="1888050" cy="82518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" idx="2"/>
          </p:cNvCxnSpPr>
          <p:nvPr/>
        </p:nvCxnSpPr>
        <p:spPr>
          <a:xfrm flipH="1">
            <a:off x="2771800" y="947629"/>
            <a:ext cx="1856366" cy="197731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2" idx="2"/>
          </p:cNvCxnSpPr>
          <p:nvPr/>
        </p:nvCxnSpPr>
        <p:spPr>
          <a:xfrm>
            <a:off x="4628166" y="947629"/>
            <a:ext cx="1960058" cy="197731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2" idx="2"/>
          </p:cNvCxnSpPr>
          <p:nvPr/>
        </p:nvCxnSpPr>
        <p:spPr>
          <a:xfrm flipH="1">
            <a:off x="2771800" y="947629"/>
            <a:ext cx="1856366" cy="312944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2" idx="2"/>
          </p:cNvCxnSpPr>
          <p:nvPr/>
        </p:nvCxnSpPr>
        <p:spPr>
          <a:xfrm>
            <a:off x="4628166" y="947629"/>
            <a:ext cx="2032066" cy="327345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2" idx="2"/>
          </p:cNvCxnSpPr>
          <p:nvPr/>
        </p:nvCxnSpPr>
        <p:spPr>
          <a:xfrm flipH="1">
            <a:off x="2843808" y="947629"/>
            <a:ext cx="1784358" cy="456960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" idx="2"/>
          </p:cNvCxnSpPr>
          <p:nvPr/>
        </p:nvCxnSpPr>
        <p:spPr>
          <a:xfrm>
            <a:off x="4628166" y="947629"/>
            <a:ext cx="2032066" cy="456960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" idx="2"/>
          </p:cNvCxnSpPr>
          <p:nvPr/>
        </p:nvCxnSpPr>
        <p:spPr>
          <a:xfrm>
            <a:off x="4628166" y="947629"/>
            <a:ext cx="87850" cy="5001651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840" y="116632"/>
            <a:ext cx="4238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СОЦИАЛЬНАЯ (ЛИЧНОСТНАЯ) </a:t>
            </a:r>
          </a:p>
          <a:p>
            <a:pPr algn="ctr"/>
            <a:r>
              <a:rPr lang="ru-RU" sz="2400" b="1" dirty="0" smtClean="0"/>
              <a:t>ГОТОВНОСТЬ</a:t>
            </a:r>
          </a:p>
          <a:p>
            <a:pPr algn="ctr"/>
            <a:r>
              <a:rPr lang="ru-RU" sz="2400" b="1" dirty="0" smtClean="0"/>
              <a:t> К ОБУЧЕНИЮ В ШКОЛЕ</a:t>
            </a:r>
            <a:endParaRPr lang="ru-RU" sz="2400" b="1" dirty="0"/>
          </a:p>
        </p:txBody>
      </p:sp>
      <p:sp>
        <p:nvSpPr>
          <p:cNvPr id="3" name="Овал 2"/>
          <p:cNvSpPr/>
          <p:nvPr/>
        </p:nvSpPr>
        <p:spPr>
          <a:xfrm>
            <a:off x="539552" y="1340768"/>
            <a:ext cx="2376264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САМООЦЕНКА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1115616" y="2708920"/>
            <a:ext cx="2786608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САМОКОНТРОЛЬ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2195736" y="4005064"/>
            <a:ext cx="3528392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ЭМОЦИОНАЛЬНО – КОММУНИКАТИВНЫЕ УМЕНИЯ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4932040" y="5229200"/>
            <a:ext cx="3816424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УРОВЕНЬ ПРИТЯЗАНИЙ,</a:t>
            </a:r>
          </a:p>
          <a:p>
            <a:pPr algn="ctr"/>
            <a:r>
              <a:rPr lang="ru-RU" b="1" dirty="0" smtClean="0"/>
              <a:t>ПОТРЕБНОСТИ В ДОСТИЖЕНИЯХ</a:t>
            </a:r>
            <a:endParaRPr lang="ru-RU" b="1" dirty="0"/>
          </a:p>
        </p:txBody>
      </p:sp>
      <p:cxnSp>
        <p:nvCxnSpPr>
          <p:cNvPr id="8" name="Прямая со стрелкой 7"/>
          <p:cNvCxnSpPr>
            <a:stCxn id="2" idx="2"/>
          </p:cNvCxnSpPr>
          <p:nvPr/>
        </p:nvCxnSpPr>
        <p:spPr>
          <a:xfrm flipH="1">
            <a:off x="3059832" y="1316961"/>
            <a:ext cx="1568338" cy="383847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" idx="2"/>
          </p:cNvCxnSpPr>
          <p:nvPr/>
        </p:nvCxnSpPr>
        <p:spPr>
          <a:xfrm flipH="1">
            <a:off x="3995936" y="1316961"/>
            <a:ext cx="632234" cy="13919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2"/>
          </p:cNvCxnSpPr>
          <p:nvPr/>
        </p:nvCxnSpPr>
        <p:spPr>
          <a:xfrm>
            <a:off x="4628170" y="1316961"/>
            <a:ext cx="15838" cy="2544087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" idx="2"/>
          </p:cNvCxnSpPr>
          <p:nvPr/>
        </p:nvCxnSpPr>
        <p:spPr>
          <a:xfrm>
            <a:off x="4628170" y="1316961"/>
            <a:ext cx="2104070" cy="3696215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4548" y="116632"/>
            <a:ext cx="4667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ПСИХОЛОГИЧЕСКАЯ ГОТОВНОСТЬ</a:t>
            </a:r>
          </a:p>
          <a:p>
            <a:pPr algn="ctr"/>
            <a:r>
              <a:rPr lang="ru-RU" sz="2400" b="1" dirty="0" smtClean="0"/>
              <a:t> К ОБУЧЕНИЮ В ШКОЛЕ</a:t>
            </a:r>
            <a:endParaRPr lang="ru-RU" sz="24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7504" y="2708920"/>
            <a:ext cx="3888432" cy="9144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ЛИЧНОСТНАЯ ГОТОВНОСТЬ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4077072"/>
            <a:ext cx="3744416" cy="9144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ИНТЕЛЛЕКТУАЛЬНАЯ ГОТОВНОСТЬ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11760" y="5373216"/>
            <a:ext cx="3600400" cy="9144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МОТИВАЦИОННАЯ</a:t>
            </a:r>
            <a:endParaRPr lang="ru-RU" b="1" dirty="0"/>
          </a:p>
        </p:txBody>
      </p:sp>
      <p:cxnSp>
        <p:nvCxnSpPr>
          <p:cNvPr id="8" name="Прямая со стрелкой 7"/>
          <p:cNvCxnSpPr>
            <a:stCxn id="2" idx="2"/>
          </p:cNvCxnSpPr>
          <p:nvPr/>
        </p:nvCxnSpPr>
        <p:spPr>
          <a:xfrm flipH="1">
            <a:off x="3635896" y="947629"/>
            <a:ext cx="992272" cy="16172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4499992" y="980728"/>
            <a:ext cx="144016" cy="2952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644008" y="980728"/>
            <a:ext cx="864096" cy="4248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mzl_iwseorwg_320x480-75.jpg"/>
          <p:cNvPicPr>
            <a:picLocks noChangeAspect="1"/>
          </p:cNvPicPr>
          <p:nvPr/>
        </p:nvPicPr>
        <p:blipFill>
          <a:blip r:embed="rId2" cstate="print"/>
          <a:srcRect t="28998"/>
          <a:stretch>
            <a:fillRect/>
          </a:stretch>
        </p:blipFill>
        <p:spPr>
          <a:xfrm>
            <a:off x="5868144" y="1916832"/>
            <a:ext cx="3032511" cy="322973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585</Words>
  <Application>Microsoft Office PowerPoint</Application>
  <PresentationFormat>Экран (4:3)</PresentationFormat>
  <Paragraphs>120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30</cp:revision>
  <dcterms:created xsi:type="dcterms:W3CDTF">2012-09-28T15:03:01Z</dcterms:created>
  <dcterms:modified xsi:type="dcterms:W3CDTF">2012-09-28T21:11:41Z</dcterms:modified>
</cp:coreProperties>
</file>